
<file path=[Content_Types].xml><?xml version="1.0" encoding="utf-8"?>
<Types xmlns="http://schemas.openxmlformats.org/package/2006/content-types">
  <Default Extension="DNG" ContentType="image/tif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74" r:id="rId2"/>
    <p:sldId id="272" r:id="rId3"/>
    <p:sldId id="266" r:id="rId4"/>
    <p:sldId id="280" r:id="rId5"/>
    <p:sldId id="277" r:id="rId6"/>
    <p:sldId id="278" r:id="rId7"/>
    <p:sldId id="276" r:id="rId8"/>
    <p:sldId id="262" r:id="rId9"/>
    <p:sldId id="258" r:id="rId10"/>
    <p:sldId id="263" r:id="rId11"/>
    <p:sldId id="269" r:id="rId12"/>
    <p:sldId id="270" r:id="rId13"/>
    <p:sldId id="271" r:id="rId14"/>
    <p:sldId id="275" r:id="rId15"/>
  </p:sldIdLst>
  <p:sldSz cx="14630400" cy="8229600"/>
  <p:notesSz cx="8229600" cy="14630400"/>
  <p:embeddedFontLst>
    <p:embeddedFont>
      <p:font typeface="Barlow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oppins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ru-K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мантур Эркинов" initials="АЭ" lastIdx="1" clrIdx="0">
    <p:extLst>
      <p:ext uri="{19B8F6BF-5375-455C-9EA6-DF929625EA0E}">
        <p15:presenceInfo xmlns:p15="http://schemas.microsoft.com/office/powerpoint/2012/main" userId="Амантур Эркин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8"/>
    <p:restoredTop sz="94610"/>
  </p:normalViewPr>
  <p:slideViewPr>
    <p:cSldViewPr snapToGrid="0" snapToObjects="1">
      <p:cViewPr>
        <p:scale>
          <a:sx n="64" d="100"/>
          <a:sy n="64" d="100"/>
        </p:scale>
        <p:origin x="164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19T23:42:06.531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795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64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17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94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36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3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4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6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85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5" Type="http://schemas.openxmlformats.org/officeDocument/2006/relationships/image" Target="../media/image29.png"/><Relationship Id="rId15" Type="http://schemas.microsoft.com/office/2007/relationships/hdphoto" Target="../media/hdphoto5.wdp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microsoft.com/office/2007/relationships/hdphoto" Target="../media/hdphoto1.wdp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D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D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9770" y="-2620825"/>
            <a:ext cx="9238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Преимущества нашего устройства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39117" y="-13736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PRINTER – это не просто принтер. Это революция в сфере печати: доступная, удобная и экологичная.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-3176044" y="4004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Компактность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-3978116" y="45811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Устройство занимает минимум места, идеально для дома и офиса.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681343" y="9110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Скорость печати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109903" y="1060585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печать документов, экономия времени и усилий.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603794" y="3490100"/>
            <a:ext cx="3415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Высокое качество печати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7029806" y="529687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Четкие, яркие и красочные документы, идеальные для любых целей.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9F73E1E-5A60-A348-E363-F48CE38173A5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2286B-3AA0-033E-5493-71A058AB8061}"/>
              </a:ext>
            </a:extLst>
          </p:cNvPr>
          <p:cNvSpPr txBox="1"/>
          <p:nvPr/>
        </p:nvSpPr>
        <p:spPr>
          <a:xfrm>
            <a:off x="3653401" y="3689561"/>
            <a:ext cx="72181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G" sz="6600" dirty="0">
                <a:solidFill>
                  <a:schemeClr val="bg1">
                    <a:lumMod val="95000"/>
                  </a:schemeClr>
                </a:solidFill>
              </a:rPr>
              <a:t>Приветствуем всех!</a:t>
            </a:r>
          </a:p>
        </p:txBody>
      </p:sp>
    </p:spTree>
    <p:extLst>
      <p:ext uri="{BB962C8B-B14F-4D97-AF65-F5344CB8AC3E}">
        <p14:creationId xmlns:p14="http://schemas.microsoft.com/office/powerpoint/2010/main" val="418806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02F9343-690F-E767-D349-3F3EE0AB235A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567" y="1022509"/>
            <a:ext cx="7563564" cy="647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Бизнес-модель и монетизация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567" y="1981200"/>
            <a:ext cx="769286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Бизнес-модель ONLINE PRINTER основана на предоставлении доступных услуг печати по подписке и поштучно.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25009" y="2877503"/>
            <a:ext cx="22860" cy="4329470"/>
          </a:xfrm>
          <a:prstGeom prst="roundRect">
            <a:avLst>
              <a:gd name="adj" fmla="val 380895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1246763" y="3332321"/>
            <a:ext cx="725567" cy="22860"/>
          </a:xfrm>
          <a:prstGeom prst="roundRect">
            <a:avLst>
              <a:gd name="adj" fmla="val 380895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803255" y="3110627"/>
            <a:ext cx="466368" cy="466368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1017" y="3188256"/>
            <a:ext cx="9084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76582" y="3084790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Подписка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176582" y="3533061"/>
            <a:ext cx="6241852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Ежемесячный абонемент на неограниченное количество страниц.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46763" y="5065633"/>
            <a:ext cx="725567" cy="22860"/>
          </a:xfrm>
          <a:prstGeom prst="roundRect">
            <a:avLst>
              <a:gd name="adj" fmla="val 380895"/>
            </a:avLst>
          </a:prstGeom>
          <a:solidFill>
            <a:srgbClr val="56565B"/>
          </a:solidFill>
          <a:ln/>
        </p:spPr>
      </p:sp>
      <p:sp>
        <p:nvSpPr>
          <p:cNvPr id="12" name="Shape 9"/>
          <p:cNvSpPr/>
          <p:nvPr/>
        </p:nvSpPr>
        <p:spPr>
          <a:xfrm>
            <a:off x="803255" y="4843939"/>
            <a:ext cx="466368" cy="466368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440" y="4921568"/>
            <a:ext cx="17787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76582" y="4818102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Поштучная печать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176582" y="5266373"/>
            <a:ext cx="624185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Оплата за каждую страницу по фиксированному тарифу.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46763" y="6467356"/>
            <a:ext cx="725567" cy="22860"/>
          </a:xfrm>
          <a:prstGeom prst="roundRect">
            <a:avLst>
              <a:gd name="adj" fmla="val 380895"/>
            </a:avLst>
          </a:prstGeom>
          <a:solidFill>
            <a:srgbClr val="56565B"/>
          </a:solidFill>
          <a:ln/>
        </p:spPr>
      </p:sp>
      <p:sp>
        <p:nvSpPr>
          <p:cNvPr id="17" name="Shape 14"/>
          <p:cNvSpPr/>
          <p:nvPr/>
        </p:nvSpPr>
        <p:spPr>
          <a:xfrm>
            <a:off x="803255" y="6245662"/>
            <a:ext cx="466368" cy="466368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45416" y="6323290"/>
            <a:ext cx="18192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176582" y="6219825"/>
            <a:ext cx="295584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Дополнительные услуги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2176582" y="6668095"/>
            <a:ext cx="624185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Печать фотографий, документов, брошюр и др. по запросу.</a:t>
            </a:r>
            <a:endParaRPr lang="en-US" sz="1600" dirty="0"/>
          </a:p>
        </p:txBody>
      </p:sp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02D2C513-6CB7-1E0C-BA40-FB945F3F1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24050"/>
              </p:ext>
            </p:extLst>
          </p:nvPr>
        </p:nvGraphicFramePr>
        <p:xfrm>
          <a:off x="17671874" y="806180"/>
          <a:ext cx="5054657" cy="19814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696">
                  <a:extLst>
                    <a:ext uri="{9D8B030D-6E8A-4147-A177-3AD203B41FA5}">
                      <a16:colId xmlns:a16="http://schemas.microsoft.com/office/drawing/2014/main" val="1388826111"/>
                    </a:ext>
                  </a:extLst>
                </a:gridCol>
                <a:gridCol w="1753850">
                  <a:extLst>
                    <a:ext uri="{9D8B030D-6E8A-4147-A177-3AD203B41FA5}">
                      <a16:colId xmlns:a16="http://schemas.microsoft.com/office/drawing/2014/main" val="3550533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59707416"/>
                    </a:ext>
                  </a:extLst>
                </a:gridCol>
                <a:gridCol w="929390">
                  <a:extLst>
                    <a:ext uri="{9D8B030D-6E8A-4147-A177-3AD203B41FA5}">
                      <a16:colId xmlns:a16="http://schemas.microsoft.com/office/drawing/2014/main" val="613269823"/>
                    </a:ext>
                  </a:extLst>
                </a:gridCol>
                <a:gridCol w="1034321">
                  <a:extLst>
                    <a:ext uri="{9D8B030D-6E8A-4147-A177-3AD203B41FA5}">
                      <a16:colId xmlns:a16="http://schemas.microsoft.com/office/drawing/2014/main" val="2588708349"/>
                    </a:ext>
                  </a:extLst>
                </a:gridCol>
              </a:tblGrid>
              <a:tr h="566140">
                <a:tc>
                  <a:txBody>
                    <a:bodyPr/>
                    <a:lstStyle/>
                    <a:p>
                      <a:pPr algn="r"/>
                      <a:r>
                        <a:rPr lang="ru-KG" sz="1400" kern="100" dirty="0">
                          <a:effectLst/>
                        </a:rPr>
                        <a:t>№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 dirty="0">
                          <a:effectLst/>
                        </a:rPr>
                        <a:t>наименование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цена(сом)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кол-о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 dirty="0">
                          <a:effectLst/>
                        </a:rPr>
                        <a:t>истого(сом)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72424947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1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краска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4</a:t>
                      </a:r>
                      <a:r>
                        <a:rPr lang="ru-KG" sz="1400" kern="100">
                          <a:effectLst/>
                        </a:rPr>
                        <a:t>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4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16</a:t>
                      </a:r>
                      <a:r>
                        <a:rPr lang="ru-KG" sz="1400" kern="100">
                          <a:effectLst/>
                        </a:rPr>
                        <a:t>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53278327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2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лекало для рисунка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1000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3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3000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1436482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3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дизан корпуса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5000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1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 dirty="0">
                          <a:effectLst/>
                        </a:rPr>
                        <a:t>5000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68292623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4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RU" sz="1400" kern="100">
                          <a:effectLst/>
                        </a:rPr>
                        <a:t>домен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 dirty="0">
                          <a:effectLst/>
                        </a:rPr>
                        <a:t>4000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1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 dirty="0">
                          <a:effectLst/>
                        </a:rPr>
                        <a:t>4000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91512979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 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KG" sz="1400" kern="100">
                          <a:effectLst/>
                        </a:rPr>
                        <a:t>итого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ru-K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 dirty="0">
                          <a:solidFill>
                            <a:srgbClr val="C00000"/>
                          </a:solidFill>
                          <a:effectLst/>
                        </a:rPr>
                        <a:t>28</a:t>
                      </a:r>
                      <a:r>
                        <a:rPr lang="ru-KG" sz="1400" kern="100" dirty="0">
                          <a:solidFill>
                            <a:srgbClr val="C00000"/>
                          </a:solidFill>
                          <a:effectLst/>
                        </a:rPr>
                        <a:t>000</a:t>
                      </a:r>
                      <a:endParaRPr lang="ru-KG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49599627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039E30A6-CD76-C7E3-B85B-4A752297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70738"/>
              </p:ext>
            </p:extLst>
          </p:nvPr>
        </p:nvGraphicFramePr>
        <p:xfrm>
          <a:off x="-7493531" y="1684791"/>
          <a:ext cx="6963811" cy="5969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170">
                  <a:extLst>
                    <a:ext uri="{9D8B030D-6E8A-4147-A177-3AD203B41FA5}">
                      <a16:colId xmlns:a16="http://schemas.microsoft.com/office/drawing/2014/main" val="1053834562"/>
                    </a:ext>
                  </a:extLst>
                </a:gridCol>
                <a:gridCol w="1463028">
                  <a:extLst>
                    <a:ext uri="{9D8B030D-6E8A-4147-A177-3AD203B41FA5}">
                      <a16:colId xmlns:a16="http://schemas.microsoft.com/office/drawing/2014/main" val="3920930366"/>
                    </a:ext>
                  </a:extLst>
                </a:gridCol>
                <a:gridCol w="1162048">
                  <a:extLst>
                    <a:ext uri="{9D8B030D-6E8A-4147-A177-3AD203B41FA5}">
                      <a16:colId xmlns:a16="http://schemas.microsoft.com/office/drawing/2014/main" val="1352286120"/>
                    </a:ext>
                  </a:extLst>
                </a:gridCol>
                <a:gridCol w="521212">
                  <a:extLst>
                    <a:ext uri="{9D8B030D-6E8A-4147-A177-3AD203B41FA5}">
                      <a16:colId xmlns:a16="http://schemas.microsoft.com/office/drawing/2014/main" val="1111236745"/>
                    </a:ext>
                  </a:extLst>
                </a:gridCol>
                <a:gridCol w="915642">
                  <a:extLst>
                    <a:ext uri="{9D8B030D-6E8A-4147-A177-3AD203B41FA5}">
                      <a16:colId xmlns:a16="http://schemas.microsoft.com/office/drawing/2014/main" val="1151236872"/>
                    </a:ext>
                  </a:extLst>
                </a:gridCol>
                <a:gridCol w="1126944">
                  <a:extLst>
                    <a:ext uri="{9D8B030D-6E8A-4147-A177-3AD203B41FA5}">
                      <a16:colId xmlns:a16="http://schemas.microsoft.com/office/drawing/2014/main" val="1131078584"/>
                    </a:ext>
                  </a:extLst>
                </a:gridCol>
                <a:gridCol w="1422767">
                  <a:extLst>
                    <a:ext uri="{9D8B030D-6E8A-4147-A177-3AD203B41FA5}">
                      <a16:colId xmlns:a16="http://schemas.microsoft.com/office/drawing/2014/main" val="2576646568"/>
                    </a:ext>
                  </a:extLst>
                </a:gridCol>
              </a:tblGrid>
              <a:tr h="548187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№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наименование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цена(сом)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кол-о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истого(сом)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собственный вклад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запрашиваемая сумма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88642113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аренда сервера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42678745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модемы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49251652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интернет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 dirty="0">
                          <a:effectLst/>
                        </a:rPr>
                        <a:t>500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2324110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4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аренда помешение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30000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30000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30000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7049108"/>
                  </a:ext>
                </a:extLst>
              </a:tr>
              <a:tr h="548187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пласты метала (корпус)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6000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4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24000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24000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4992551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6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интернет для </a:t>
                      </a:r>
                      <a:r>
                        <a:rPr lang="ru-RU" sz="1200" kern="100">
                          <a:effectLst/>
                        </a:rPr>
                        <a:t>офиса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3088421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7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принтер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85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8</a:t>
                      </a:r>
                      <a:r>
                        <a:rPr lang="ru-KG" sz="1200" kern="100">
                          <a:effectLst/>
                        </a:rPr>
                        <a:t>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78105995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8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пк для принтера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35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35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16079448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9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картриджы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77892341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зп программистам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40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120</a:t>
                      </a:r>
                      <a:r>
                        <a:rPr lang="ru-KG" sz="1200" kern="100">
                          <a:effectLst/>
                        </a:rPr>
                        <a:t>00</a:t>
                      </a:r>
                      <a:r>
                        <a:rPr lang="ru-RU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60000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77895650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купюра приемник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1668564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мышка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19813419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13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ком услуги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09104859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14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налог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4000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4000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 dirty="0">
                          <a:effectLst/>
                        </a:rPr>
                        <a:t>4000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4992773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дорожные расходы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 dirty="0">
                          <a:effectLst/>
                        </a:rPr>
                        <a:t>2500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3169063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16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клавиатура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 dirty="0">
                          <a:effectLst/>
                        </a:rPr>
                        <a:t>0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538457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14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KG" sz="1200" kern="100">
                          <a:effectLst/>
                        </a:rPr>
                        <a:t>итого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ru-K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32</a:t>
                      </a:r>
                      <a:r>
                        <a:rPr lang="ru-KG" sz="1200" kern="100">
                          <a:effectLst/>
                        </a:rPr>
                        <a:t>7900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38000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 dirty="0">
                          <a:solidFill>
                            <a:srgbClr val="C00000"/>
                          </a:solidFill>
                          <a:effectLst/>
                        </a:rPr>
                        <a:t>28</a:t>
                      </a:r>
                      <a:r>
                        <a:rPr lang="ru-KG" sz="1200" kern="100" dirty="0">
                          <a:solidFill>
                            <a:srgbClr val="C00000"/>
                          </a:solidFill>
                          <a:effectLst/>
                        </a:rPr>
                        <a:t>9900</a:t>
                      </a:r>
                      <a:endParaRPr lang="ru-KG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9008174"/>
                  </a:ext>
                </a:extLst>
              </a:tr>
            </a:tbl>
          </a:graphicData>
        </a:graphic>
      </p:graphicFrame>
      <p:graphicFrame>
        <p:nvGraphicFramePr>
          <p:cNvPr id="26" name="Таблица 25">
            <a:extLst>
              <a:ext uri="{FF2B5EF4-FFF2-40B4-BE49-F238E27FC236}">
                <a16:creationId xmlns:a16="http://schemas.microsoft.com/office/drawing/2014/main" id="{6B9AA6DF-B497-4911-EDF2-64CA5A5BD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22711"/>
              </p:ext>
            </p:extLst>
          </p:nvPr>
        </p:nvGraphicFramePr>
        <p:xfrm>
          <a:off x="16292811" y="6087740"/>
          <a:ext cx="5143914" cy="1465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780">
                  <a:extLst>
                    <a:ext uri="{9D8B030D-6E8A-4147-A177-3AD203B41FA5}">
                      <a16:colId xmlns:a16="http://schemas.microsoft.com/office/drawing/2014/main" val="3252887489"/>
                    </a:ext>
                  </a:extLst>
                </a:gridCol>
                <a:gridCol w="1485275">
                  <a:extLst>
                    <a:ext uri="{9D8B030D-6E8A-4147-A177-3AD203B41FA5}">
                      <a16:colId xmlns:a16="http://schemas.microsoft.com/office/drawing/2014/main" val="2453201908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095162849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937359546"/>
                    </a:ext>
                  </a:extLst>
                </a:gridCol>
                <a:gridCol w="1020859">
                  <a:extLst>
                    <a:ext uri="{9D8B030D-6E8A-4147-A177-3AD203B41FA5}">
                      <a16:colId xmlns:a16="http://schemas.microsoft.com/office/drawing/2014/main" val="2701879017"/>
                    </a:ext>
                  </a:extLst>
                </a:gridCol>
              </a:tblGrid>
              <a:tr h="549414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№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наименование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RU" sz="1200" kern="100" dirty="0">
                          <a:effectLst/>
                        </a:rPr>
                        <a:t>ц</a:t>
                      </a:r>
                      <a:r>
                        <a:rPr lang="ru-KG" sz="1200" kern="100" dirty="0">
                          <a:effectLst/>
                        </a:rPr>
                        <a:t>ена(сом) 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собственный вклад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запрашиваемая сумма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464347"/>
                  </a:ext>
                </a:extLst>
              </a:tr>
              <a:tr h="305230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разовые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28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28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76366218"/>
                  </a:ext>
                </a:extLst>
              </a:tr>
              <a:tr h="305230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постоянные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32</a:t>
                      </a:r>
                      <a:r>
                        <a:rPr lang="ru-KG" sz="1200" kern="100">
                          <a:effectLst/>
                        </a:rPr>
                        <a:t>7900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38000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28</a:t>
                      </a:r>
                      <a:r>
                        <a:rPr lang="ru-KG" sz="1200" kern="100">
                          <a:effectLst/>
                        </a:rPr>
                        <a:t>9900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64779758"/>
                  </a:ext>
                </a:extLst>
              </a:tr>
              <a:tr h="305230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итого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355900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38000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 dirty="0">
                          <a:solidFill>
                            <a:srgbClr val="C00000"/>
                          </a:solidFill>
                          <a:effectLst/>
                        </a:rPr>
                        <a:t>317900</a:t>
                      </a:r>
                      <a:endParaRPr lang="ru-KG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21597598"/>
                  </a:ext>
                </a:extLst>
              </a:tr>
            </a:tbl>
          </a:graphicData>
        </a:graphic>
      </p:graphicFrame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1EB434EF-A36B-A24C-3FDE-CCE883C4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1060" y="81439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5012" y="372577"/>
            <a:ext cx="1696105" cy="647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ru-RU" sz="4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Бюджет</a:t>
            </a:r>
            <a:r>
              <a:rPr lang="ru-KG" sz="4400" dirty="0">
                <a:solidFill>
                  <a:schemeClr val="bg1"/>
                </a:solidFill>
                <a:effectLst/>
              </a:rPr>
              <a:t> 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-4220587" y="-1302662"/>
            <a:ext cx="769286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Бизнес-модель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ONLINE PRINTER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основана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предоставлении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доступных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услуг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печати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подписке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поштучно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-4522858" y="6468428"/>
            <a:ext cx="22860" cy="4329470"/>
          </a:xfrm>
          <a:prstGeom prst="roundRect">
            <a:avLst>
              <a:gd name="adj" fmla="val 380895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-4301104" y="6923246"/>
            <a:ext cx="725567" cy="22860"/>
          </a:xfrm>
          <a:prstGeom prst="roundRect">
            <a:avLst>
              <a:gd name="adj" fmla="val 380895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-4744612" y="6701552"/>
            <a:ext cx="466368" cy="466368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-4556850" y="6779181"/>
            <a:ext cx="9084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-3371285" y="6675715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Подписка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-5710118" y="3922455"/>
            <a:ext cx="6241852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Ежемесячный абонемент на неограниченное количество страниц.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01104" y="8656558"/>
            <a:ext cx="725567" cy="22860"/>
          </a:xfrm>
          <a:prstGeom prst="roundRect">
            <a:avLst>
              <a:gd name="adj" fmla="val 380895"/>
            </a:avLst>
          </a:prstGeom>
          <a:solidFill>
            <a:srgbClr val="56565B"/>
          </a:solidFill>
          <a:ln/>
        </p:spPr>
      </p:sp>
      <p:sp>
        <p:nvSpPr>
          <p:cNvPr id="12" name="Shape 9"/>
          <p:cNvSpPr/>
          <p:nvPr/>
        </p:nvSpPr>
        <p:spPr>
          <a:xfrm>
            <a:off x="-4744612" y="8434864"/>
            <a:ext cx="466368" cy="466368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-4600427" y="8512493"/>
            <a:ext cx="17787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-3371285" y="8409027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Поштучная печать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5645348" y="-1302662"/>
            <a:ext cx="624185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Оплата за каждую страницу по фиксированному тарифу.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-4301104" y="10058281"/>
            <a:ext cx="725567" cy="22860"/>
          </a:xfrm>
          <a:prstGeom prst="roundRect">
            <a:avLst>
              <a:gd name="adj" fmla="val 380895"/>
            </a:avLst>
          </a:prstGeom>
          <a:solidFill>
            <a:srgbClr val="56565B"/>
          </a:solidFill>
          <a:ln/>
        </p:spPr>
      </p:sp>
      <p:sp>
        <p:nvSpPr>
          <p:cNvPr id="17" name="Shape 14"/>
          <p:cNvSpPr/>
          <p:nvPr/>
        </p:nvSpPr>
        <p:spPr>
          <a:xfrm>
            <a:off x="-4744612" y="9836587"/>
            <a:ext cx="466368" cy="466368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-4602451" y="9914215"/>
            <a:ext cx="18192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-3371285" y="9810750"/>
            <a:ext cx="295584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Дополнительные услуги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3361908" y="9891593"/>
            <a:ext cx="624185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Печать фотографий, документов, брошюр и др. по запросу.</a:t>
            </a:r>
            <a:endParaRPr lang="en-US" sz="16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6643E6A-4051-1E82-7D79-BF6725FAAD01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D335B6F-B7EC-52B0-25F5-7683DAC16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677" y="2067188"/>
            <a:ext cx="184731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KG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K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7" name="Таблица 26">
            <a:extLst>
              <a:ext uri="{FF2B5EF4-FFF2-40B4-BE49-F238E27FC236}">
                <a16:creationId xmlns:a16="http://schemas.microsoft.com/office/drawing/2014/main" id="{3F091410-0D21-F0F2-9181-9F009508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56657"/>
              </p:ext>
            </p:extLst>
          </p:nvPr>
        </p:nvGraphicFramePr>
        <p:xfrm>
          <a:off x="8745954" y="1605120"/>
          <a:ext cx="5054657" cy="19814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696">
                  <a:extLst>
                    <a:ext uri="{9D8B030D-6E8A-4147-A177-3AD203B41FA5}">
                      <a16:colId xmlns:a16="http://schemas.microsoft.com/office/drawing/2014/main" val="1388826111"/>
                    </a:ext>
                  </a:extLst>
                </a:gridCol>
                <a:gridCol w="1753850">
                  <a:extLst>
                    <a:ext uri="{9D8B030D-6E8A-4147-A177-3AD203B41FA5}">
                      <a16:colId xmlns:a16="http://schemas.microsoft.com/office/drawing/2014/main" val="3550533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59707416"/>
                    </a:ext>
                  </a:extLst>
                </a:gridCol>
                <a:gridCol w="929390">
                  <a:extLst>
                    <a:ext uri="{9D8B030D-6E8A-4147-A177-3AD203B41FA5}">
                      <a16:colId xmlns:a16="http://schemas.microsoft.com/office/drawing/2014/main" val="613269823"/>
                    </a:ext>
                  </a:extLst>
                </a:gridCol>
                <a:gridCol w="1034321">
                  <a:extLst>
                    <a:ext uri="{9D8B030D-6E8A-4147-A177-3AD203B41FA5}">
                      <a16:colId xmlns:a16="http://schemas.microsoft.com/office/drawing/2014/main" val="2588708349"/>
                    </a:ext>
                  </a:extLst>
                </a:gridCol>
              </a:tblGrid>
              <a:tr h="566140">
                <a:tc>
                  <a:txBody>
                    <a:bodyPr/>
                    <a:lstStyle/>
                    <a:p>
                      <a:pPr algn="r"/>
                      <a:r>
                        <a:rPr lang="ru-KG" sz="1400" kern="100" dirty="0">
                          <a:effectLst/>
                        </a:rPr>
                        <a:t>№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 dirty="0">
                          <a:effectLst/>
                        </a:rPr>
                        <a:t>наименование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цена(сом)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кол-о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 dirty="0">
                          <a:effectLst/>
                        </a:rPr>
                        <a:t>истого(сом)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72424947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1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краска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4</a:t>
                      </a:r>
                      <a:r>
                        <a:rPr lang="ru-KG" sz="1400" kern="100">
                          <a:effectLst/>
                        </a:rPr>
                        <a:t>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4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16</a:t>
                      </a:r>
                      <a:r>
                        <a:rPr lang="ru-KG" sz="1400" kern="100">
                          <a:effectLst/>
                        </a:rPr>
                        <a:t>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53278327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2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лекало для рисунка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1000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3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3000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1436482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3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400" kern="100" dirty="0">
                          <a:effectLst/>
                        </a:rPr>
                        <a:t>дизайн корпуса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5000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>
                          <a:effectLst/>
                        </a:rPr>
                        <a:t>1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400" kern="100" dirty="0">
                          <a:effectLst/>
                        </a:rPr>
                        <a:t>5000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68292623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4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RU" sz="1400" kern="100">
                          <a:effectLst/>
                        </a:rPr>
                        <a:t>домен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 dirty="0">
                          <a:effectLst/>
                        </a:rPr>
                        <a:t>4000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>
                          <a:effectLst/>
                        </a:rPr>
                        <a:t>1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 dirty="0">
                          <a:effectLst/>
                        </a:rPr>
                        <a:t>4000</a:t>
                      </a:r>
                      <a:endParaRPr lang="ru-KG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91512979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r>
                        <a:rPr lang="ru-KG" sz="1400" kern="100">
                          <a:effectLst/>
                        </a:rPr>
                        <a:t> 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KG" sz="1400" kern="100">
                          <a:effectLst/>
                        </a:rPr>
                        <a:t>итого</a:t>
                      </a:r>
                      <a:endParaRPr lang="ru-KG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ru-K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kern="100" dirty="0">
                          <a:solidFill>
                            <a:srgbClr val="C00000"/>
                          </a:solidFill>
                          <a:effectLst/>
                        </a:rPr>
                        <a:t>28</a:t>
                      </a:r>
                      <a:r>
                        <a:rPr lang="ru-KG" sz="1400" kern="100" dirty="0">
                          <a:solidFill>
                            <a:srgbClr val="C00000"/>
                          </a:solidFill>
                          <a:effectLst/>
                        </a:rPr>
                        <a:t>000</a:t>
                      </a:r>
                      <a:endParaRPr lang="ru-KG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49599627"/>
                  </a:ext>
                </a:extLst>
              </a:tr>
            </a:tbl>
          </a:graphicData>
        </a:graphic>
      </p:graphicFrame>
      <p:sp>
        <p:nvSpPr>
          <p:cNvPr id="28" name="Rectangle 2">
            <a:extLst>
              <a:ext uri="{FF2B5EF4-FFF2-40B4-BE49-F238E27FC236}">
                <a16:creationId xmlns:a16="http://schemas.microsoft.com/office/drawing/2014/main" id="{1715256E-F1C0-3DD1-8EF0-7BCCDF665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3925" y="165724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K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34DA0E-2128-EEA9-A3C8-9811A45419D6}"/>
              </a:ext>
            </a:extLst>
          </p:cNvPr>
          <p:cNvSpPr txBox="1"/>
          <p:nvPr/>
        </p:nvSpPr>
        <p:spPr>
          <a:xfrm>
            <a:off x="974361" y="1020396"/>
            <a:ext cx="350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Постоянные расходы:</a:t>
            </a:r>
            <a:endParaRPr lang="ru-KG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66F8FF-25E2-E08E-7D5A-E2449F11C52C}"/>
              </a:ext>
            </a:extLst>
          </p:cNvPr>
          <p:cNvSpPr txBox="1"/>
          <p:nvPr/>
        </p:nvSpPr>
        <p:spPr>
          <a:xfrm>
            <a:off x="9070393" y="1020396"/>
            <a:ext cx="2874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Разовые расходы:</a:t>
            </a:r>
            <a:endParaRPr lang="ru-KG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4A968A-1EB6-3F2F-FE4A-3B29FE33E92A}"/>
              </a:ext>
            </a:extLst>
          </p:cNvPr>
          <p:cNvSpPr txBox="1"/>
          <p:nvPr/>
        </p:nvSpPr>
        <p:spPr>
          <a:xfrm>
            <a:off x="9070393" y="4324023"/>
            <a:ext cx="119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Итого:</a:t>
            </a:r>
            <a:endParaRPr lang="ru-KG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33" name="Таблица 32">
            <a:extLst>
              <a:ext uri="{FF2B5EF4-FFF2-40B4-BE49-F238E27FC236}">
                <a16:creationId xmlns:a16="http://schemas.microsoft.com/office/drawing/2014/main" id="{EAB64C1A-BF2A-63BC-7373-EBB1BF07D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454176"/>
              </p:ext>
            </p:extLst>
          </p:nvPr>
        </p:nvGraphicFramePr>
        <p:xfrm>
          <a:off x="809469" y="1657247"/>
          <a:ext cx="6963811" cy="5969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170">
                  <a:extLst>
                    <a:ext uri="{9D8B030D-6E8A-4147-A177-3AD203B41FA5}">
                      <a16:colId xmlns:a16="http://schemas.microsoft.com/office/drawing/2014/main" val="1053834562"/>
                    </a:ext>
                  </a:extLst>
                </a:gridCol>
                <a:gridCol w="1463028">
                  <a:extLst>
                    <a:ext uri="{9D8B030D-6E8A-4147-A177-3AD203B41FA5}">
                      <a16:colId xmlns:a16="http://schemas.microsoft.com/office/drawing/2014/main" val="3920930366"/>
                    </a:ext>
                  </a:extLst>
                </a:gridCol>
                <a:gridCol w="1162048">
                  <a:extLst>
                    <a:ext uri="{9D8B030D-6E8A-4147-A177-3AD203B41FA5}">
                      <a16:colId xmlns:a16="http://schemas.microsoft.com/office/drawing/2014/main" val="1352286120"/>
                    </a:ext>
                  </a:extLst>
                </a:gridCol>
                <a:gridCol w="521212">
                  <a:extLst>
                    <a:ext uri="{9D8B030D-6E8A-4147-A177-3AD203B41FA5}">
                      <a16:colId xmlns:a16="http://schemas.microsoft.com/office/drawing/2014/main" val="1111236745"/>
                    </a:ext>
                  </a:extLst>
                </a:gridCol>
                <a:gridCol w="915642">
                  <a:extLst>
                    <a:ext uri="{9D8B030D-6E8A-4147-A177-3AD203B41FA5}">
                      <a16:colId xmlns:a16="http://schemas.microsoft.com/office/drawing/2014/main" val="1151236872"/>
                    </a:ext>
                  </a:extLst>
                </a:gridCol>
                <a:gridCol w="1126944">
                  <a:extLst>
                    <a:ext uri="{9D8B030D-6E8A-4147-A177-3AD203B41FA5}">
                      <a16:colId xmlns:a16="http://schemas.microsoft.com/office/drawing/2014/main" val="1131078584"/>
                    </a:ext>
                  </a:extLst>
                </a:gridCol>
                <a:gridCol w="1422767">
                  <a:extLst>
                    <a:ext uri="{9D8B030D-6E8A-4147-A177-3AD203B41FA5}">
                      <a16:colId xmlns:a16="http://schemas.microsoft.com/office/drawing/2014/main" val="2576646568"/>
                    </a:ext>
                  </a:extLst>
                </a:gridCol>
              </a:tblGrid>
              <a:tr h="548187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№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наименование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цена(сом)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кол-о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истого(сом)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собственный вклад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запрашиваемая сумма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88642113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аренда сервера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42678745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модемы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49251652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интернет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2324110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4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аренда помешения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30000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30000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30000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7049108"/>
                  </a:ext>
                </a:extLst>
              </a:tr>
              <a:tr h="548187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пласты металла (корпус)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 dirty="0">
                          <a:effectLst/>
                        </a:rPr>
                        <a:t>6000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4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24000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 dirty="0">
                          <a:effectLst/>
                        </a:rPr>
                        <a:t>0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24000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4992551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6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интернет для </a:t>
                      </a:r>
                      <a:r>
                        <a:rPr lang="ru-RU" sz="1200" kern="100" dirty="0">
                          <a:effectLst/>
                        </a:rPr>
                        <a:t>офиса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3088421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7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принтер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85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8</a:t>
                      </a:r>
                      <a:r>
                        <a:rPr lang="ru-KG" sz="1200" kern="100">
                          <a:effectLst/>
                        </a:rPr>
                        <a:t>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78105995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8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пк для принтера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35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35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16079448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9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картриджи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77892341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зп программистам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40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120</a:t>
                      </a:r>
                      <a:r>
                        <a:rPr lang="ru-KG" sz="1200" kern="100">
                          <a:effectLst/>
                        </a:rPr>
                        <a:t>00</a:t>
                      </a:r>
                      <a:r>
                        <a:rPr lang="ru-RU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60000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77895650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купюроприемник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1668564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12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мышка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19813419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13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ком. услуги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09104859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14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налог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4000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4000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 dirty="0">
                          <a:effectLst/>
                        </a:rPr>
                        <a:t>4000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4992773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дорожные расходы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5000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 dirty="0">
                          <a:effectLst/>
                        </a:rPr>
                        <a:t>2500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3169063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16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клавиатура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1500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 dirty="0">
                          <a:effectLst/>
                        </a:rPr>
                        <a:t>0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538457"/>
                  </a:ext>
                </a:extLst>
              </a:tr>
              <a:tr h="304548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14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KG" sz="1200" kern="100">
                          <a:effectLst/>
                        </a:rPr>
                        <a:t>итого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ru-K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32</a:t>
                      </a:r>
                      <a:r>
                        <a:rPr lang="ru-KG" sz="1200" kern="100">
                          <a:effectLst/>
                        </a:rPr>
                        <a:t>7900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38000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 dirty="0">
                          <a:solidFill>
                            <a:srgbClr val="C00000"/>
                          </a:solidFill>
                          <a:effectLst/>
                        </a:rPr>
                        <a:t>28</a:t>
                      </a:r>
                      <a:r>
                        <a:rPr lang="ru-KG" sz="1200" kern="100" dirty="0">
                          <a:solidFill>
                            <a:srgbClr val="C00000"/>
                          </a:solidFill>
                          <a:effectLst/>
                        </a:rPr>
                        <a:t>9900</a:t>
                      </a:r>
                      <a:endParaRPr lang="ru-KG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9008174"/>
                  </a:ext>
                </a:extLst>
              </a:tr>
            </a:tbl>
          </a:graphicData>
        </a:graphic>
      </p:graphicFrame>
      <p:sp>
        <p:nvSpPr>
          <p:cNvPr id="34" name="Rectangle 3">
            <a:extLst>
              <a:ext uri="{FF2B5EF4-FFF2-40B4-BE49-F238E27FC236}">
                <a16:creationId xmlns:a16="http://schemas.microsoft.com/office/drawing/2014/main" id="{EB857021-4E43-5BC3-248D-932862132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4" y="2510002"/>
            <a:ext cx="162279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KG"/>
          </a:p>
        </p:txBody>
      </p:sp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FBC89518-7AD7-1C91-F71F-8B8B9BBDA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78355"/>
              </p:ext>
            </p:extLst>
          </p:nvPr>
        </p:nvGraphicFramePr>
        <p:xfrm>
          <a:off x="8766274" y="5087650"/>
          <a:ext cx="5143914" cy="1465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780">
                  <a:extLst>
                    <a:ext uri="{9D8B030D-6E8A-4147-A177-3AD203B41FA5}">
                      <a16:colId xmlns:a16="http://schemas.microsoft.com/office/drawing/2014/main" val="3252887489"/>
                    </a:ext>
                  </a:extLst>
                </a:gridCol>
                <a:gridCol w="1485275">
                  <a:extLst>
                    <a:ext uri="{9D8B030D-6E8A-4147-A177-3AD203B41FA5}">
                      <a16:colId xmlns:a16="http://schemas.microsoft.com/office/drawing/2014/main" val="2453201908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095162849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937359546"/>
                    </a:ext>
                  </a:extLst>
                </a:gridCol>
                <a:gridCol w="1020859">
                  <a:extLst>
                    <a:ext uri="{9D8B030D-6E8A-4147-A177-3AD203B41FA5}">
                      <a16:colId xmlns:a16="http://schemas.microsoft.com/office/drawing/2014/main" val="2701879017"/>
                    </a:ext>
                  </a:extLst>
                </a:gridCol>
              </a:tblGrid>
              <a:tr h="549414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№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наименование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RU" sz="1200" kern="100" dirty="0">
                          <a:effectLst/>
                        </a:rPr>
                        <a:t>ц</a:t>
                      </a:r>
                      <a:r>
                        <a:rPr lang="ru-KG" sz="1200" kern="100" dirty="0">
                          <a:effectLst/>
                        </a:rPr>
                        <a:t>ена(сом) 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собственный вклад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 dirty="0">
                          <a:effectLst/>
                        </a:rPr>
                        <a:t>запрашиваемая сумма</a:t>
                      </a:r>
                      <a:endParaRPr lang="ru-KG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464347"/>
                  </a:ext>
                </a:extLst>
              </a:tr>
              <a:tr h="305230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1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разовые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28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28</a:t>
                      </a:r>
                      <a:r>
                        <a:rPr lang="ru-KG" sz="1200" kern="100">
                          <a:effectLst/>
                        </a:rPr>
                        <a:t>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76366218"/>
                  </a:ext>
                </a:extLst>
              </a:tr>
              <a:tr h="305230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2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постоянные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32</a:t>
                      </a:r>
                      <a:r>
                        <a:rPr lang="ru-KG" sz="1200" kern="100">
                          <a:effectLst/>
                        </a:rPr>
                        <a:t>7900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38000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28</a:t>
                      </a:r>
                      <a:r>
                        <a:rPr lang="ru-KG" sz="1200" kern="100">
                          <a:effectLst/>
                        </a:rPr>
                        <a:t>9900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64779758"/>
                  </a:ext>
                </a:extLst>
              </a:tr>
              <a:tr h="305230"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ru-KG" sz="1200" kern="100">
                          <a:effectLst/>
                        </a:rPr>
                        <a:t>итого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>
                          <a:effectLst/>
                        </a:rPr>
                        <a:t>355900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KG" sz="1200" kern="100">
                          <a:effectLst/>
                        </a:rPr>
                        <a:t>38000</a:t>
                      </a:r>
                      <a:endParaRPr lang="ru-KG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kern="100" dirty="0">
                          <a:solidFill>
                            <a:srgbClr val="C00000"/>
                          </a:solidFill>
                          <a:effectLst/>
                        </a:rPr>
                        <a:t>317900</a:t>
                      </a:r>
                      <a:endParaRPr lang="ru-KG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21597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31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9625132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Дорожная карта и планы на будущее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3073" y="1739384"/>
            <a:ext cx="130842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PRINTER –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просто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стартап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компания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амбициозными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планами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будущее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1942" y="2341245"/>
            <a:ext cx="6376511" cy="39409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073" y="6558320"/>
            <a:ext cx="568011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Улучшение пользовательского интерфейса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3073" y="7035879"/>
            <a:ext cx="637651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постоянно совершенствуем интерфейс веб-сайта и мобильного приложения.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636" y="1328249"/>
            <a:ext cx="6376511" cy="39409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0816" y="6558320"/>
            <a:ext cx="308943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Расширение географии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80816" y="7035879"/>
            <a:ext cx="637651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планируем расширить доступность онлайн-печати в различных регионах.</a:t>
            </a:r>
            <a:endParaRPr lang="en-US" sz="17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49DE54A-5685-E9A9-535D-768A4BA51E74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4C69F56-70AB-B21A-032F-4A525622C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9400" y="148433"/>
            <a:ext cx="2912719" cy="64004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43FAC0D-D10C-2F4B-DF60-125A32944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1362" y1="29948" x2="41853" y2="29253"/>
                        <a14:foregroundMark x1="41853" y1="29253" x2="61161" y2="31163"/>
                        <a14:foregroundMark x1="61161" y1="31163" x2="63058" y2="31944"/>
                        <a14:foregroundMark x1="73214" y1="27604" x2="64509" y2="29514"/>
                        <a14:foregroundMark x1="64509" y1="29514" x2="53348" y2="26215"/>
                        <a14:foregroundMark x1="53348" y1="26215" x2="43750" y2="25955"/>
                        <a14:foregroundMark x1="43750" y1="25955" x2="27455" y2="30382"/>
                        <a14:foregroundMark x1="27455" y1="30382" x2="27121" y2="30556"/>
                        <a14:foregroundMark x1="22768" y1="32031" x2="24330" y2="30990"/>
                        <a14:foregroundMark x1="26339" y1="31424" x2="26339" y2="31424"/>
                        <a14:foregroundMark x1="21429" y1="31510" x2="21540" y2="32292"/>
                        <a14:foregroundMark x1="77790" y1="31771" x2="77790" y2="34115"/>
                        <a14:foregroundMark x1="76451" y1="28038" x2="73103" y2="29340"/>
                        <a14:foregroundMark x1="71540" y1="26997" x2="76451" y2="29167"/>
                        <a14:foregroundMark x1="69866" y1="26997" x2="77009" y2="272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2135" y="2341245"/>
            <a:ext cx="3341768" cy="42965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8F419EA-8CD9-754B-A9BA-8B971E650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3" b="90625" l="9933" r="89955">
                        <a14:foregroundMark x1="24107" y1="85677" x2="29799" y2="90538"/>
                        <a14:foregroundMark x1="29799" y1="90538" x2="67076" y2="90972"/>
                        <a14:foregroundMark x1="67076" y1="90972" x2="75446" y2="90625"/>
                        <a14:foregroundMark x1="75446" y1="90625" x2="77009" y2="89063"/>
                        <a14:foregroundMark x1="61161" y1="52865" x2="62165" y2="61198"/>
                        <a14:foregroundMark x1="62165" y1="61198" x2="64397" y2="59635"/>
                        <a14:foregroundMark x1="51339" y1="35677" x2="49777" y2="21094"/>
                        <a14:foregroundMark x1="49777" y1="21094" x2="42076" y2="18316"/>
                        <a14:foregroundMark x1="42076" y1="18316" x2="49888" y2="14757"/>
                        <a14:foregroundMark x1="49888" y1="14757" x2="58705" y2="14497"/>
                        <a14:foregroundMark x1="58705" y1="14497" x2="59487" y2="22135"/>
                        <a14:foregroundMark x1="59487" y1="22135" x2="52902" y2="26736"/>
                        <a14:foregroundMark x1="52902" y1="26736" x2="63616" y2="28125"/>
                        <a14:foregroundMark x1="63616" y1="28125" x2="34040" y2="28038"/>
                        <a14:foregroundMark x1="34040" y1="28038" x2="30134" y2="31076"/>
                        <a14:foregroundMark x1="40179" y1="31076" x2="27344" y2="29340"/>
                        <a14:foregroundMark x1="32143" y1="27691" x2="32143" y2="27691"/>
                        <a14:foregroundMark x1="28460" y1="26823" x2="23103" y2="29601"/>
                        <a14:foregroundMark x1="64063" y1="26823" x2="72545" y2="27344"/>
                        <a14:foregroundMark x1="72545" y1="27344" x2="81362" y2="30035"/>
                        <a14:foregroundMark x1="18638" y1="31337" x2="25335" y2="27431"/>
                        <a14:foregroundMark x1="25335" y1="27431" x2="33594" y2="25955"/>
                        <a14:foregroundMark x1="33594" y1="25955" x2="36272" y2="26128"/>
                        <a14:foregroundMark x1="36272" y1="25694" x2="31027" y2="25174"/>
                        <a14:foregroundMark x1="70982" y1="26128" x2="66853" y2="26128"/>
                        <a14:foregroundMark x1="62388" y1="15017" x2="63281" y2="219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7219" y="2341245"/>
            <a:ext cx="2867265" cy="368648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ECEC15-85AB-6DC4-126A-34F6608912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3080" y1="13715" x2="52344" y2="17708"/>
                        <a14:foregroundMark x1="52344" y1="17708" x2="46987" y2="23611"/>
                        <a14:foregroundMark x1="46987" y1="23611" x2="47210" y2="30382"/>
                        <a14:foregroundMark x1="47210" y1="30382" x2="55022" y2="36024"/>
                        <a14:foregroundMark x1="55022" y1="36024" x2="63281" y2="55729"/>
                        <a14:foregroundMark x1="63281" y1="55729" x2="62054" y2="64670"/>
                        <a14:foregroundMark x1="62054" y1="64670" x2="58259" y2="72135"/>
                        <a14:foregroundMark x1="58259" y1="72135" x2="47656" y2="74913"/>
                        <a14:foregroundMark x1="47656" y1="74913" x2="44754" y2="59809"/>
                        <a14:foregroundMark x1="44754" y1="59809" x2="51116" y2="42014"/>
                        <a14:foregroundMark x1="51116" y1="42014" x2="52344" y2="41319"/>
                        <a14:foregroundMark x1="53125" y1="32552" x2="61607" y2="34462"/>
                        <a14:foregroundMark x1="61607" y1="34462" x2="67076" y2="39583"/>
                        <a14:foregroundMark x1="67076" y1="39583" x2="73326" y2="70399"/>
                        <a14:foregroundMark x1="73326" y1="70399" x2="71652" y2="77604"/>
                        <a14:foregroundMark x1="71652" y1="77604" x2="65290" y2="83854"/>
                        <a14:foregroundMark x1="65290" y1="83854" x2="45201" y2="86458"/>
                        <a14:foregroundMark x1="72991" y1="34028" x2="72768" y2="67101"/>
                        <a14:foregroundMark x1="73326" y1="53646" x2="73996" y2="65625"/>
                        <a14:foregroundMark x1="74219" y1="53819" x2="74219" y2="73003"/>
                        <a14:foregroundMark x1="65290" y1="39844" x2="61719" y2="45833"/>
                        <a14:foregroundMark x1="61719" y1="45833" x2="69866" y2="51128"/>
                        <a14:foregroundMark x1="69866" y1="51128" x2="61384" y2="49566"/>
                        <a14:foregroundMark x1="61384" y1="49566" x2="53906" y2="43663"/>
                        <a14:foregroundMark x1="53906" y1="43663" x2="63170" y2="44531"/>
                        <a14:foregroundMark x1="63170" y1="44531" x2="65067" y2="46962"/>
                        <a14:foregroundMark x1="35826" y1="12413" x2="37388" y2="18924"/>
                        <a14:foregroundMark x1="37388" y1="18924" x2="45647" y2="23090"/>
                        <a14:foregroundMark x1="45647" y1="23090" x2="54129" y2="24306"/>
                        <a14:foregroundMark x1="54129" y1="24306" x2="59598" y2="19097"/>
                        <a14:foregroundMark x1="59598" y1="19097" x2="55915" y2="13194"/>
                        <a14:foregroundMark x1="55915" y1="13194" x2="47433" y2="12760"/>
                        <a14:foregroundMark x1="47433" y1="12760" x2="45871" y2="12066"/>
                        <a14:foregroundMark x1="74442" y1="53472" x2="74219" y2="80816"/>
                        <a14:foregroundMark x1="74219" y1="80816" x2="69196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66352" y="5628739"/>
            <a:ext cx="2738582" cy="35210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2C5137-BB52-3E36-144E-46419C3D23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09" b="91840" l="9821" r="89844">
                        <a14:foregroundMark x1="18862" y1="25434" x2="32701" y2="71441"/>
                        <a14:foregroundMark x1="32701" y1="71441" x2="37277" y2="77083"/>
                        <a14:foregroundMark x1="37277" y1="77083" x2="44866" y2="81250"/>
                        <a14:foregroundMark x1="44866" y1="81250" x2="54018" y2="83333"/>
                        <a14:foregroundMark x1="54018" y1="83333" x2="70201" y2="74653"/>
                        <a14:foregroundMark x1="70201" y1="74653" x2="74554" y2="68750"/>
                        <a14:foregroundMark x1="74554" y1="68750" x2="75000" y2="59201"/>
                        <a14:foregroundMark x1="67522" y1="80642" x2="64844" y2="86979"/>
                        <a14:foregroundMark x1="64844" y1="86979" x2="64844" y2="87240"/>
                        <a14:foregroundMark x1="65067" y1="87066" x2="63616" y2="91927"/>
                        <a14:foregroundMark x1="23326" y1="53038" x2="28683" y2="82378"/>
                        <a14:foregroundMark x1="80692" y1="17969" x2="80692" y2="20226"/>
                        <a14:foregroundMark x1="81473" y1="17101" x2="81473" y2="19271"/>
                        <a14:foregroundMark x1="55804" y1="10764" x2="50223" y2="9809"/>
                        <a14:backgroundMark x1="82813" y1="31250" x2="79464" y2="65191"/>
                        <a14:backgroundMark x1="21875" y1="67448" x2="22321" y2="81163"/>
                        <a14:backgroundMark x1="22321" y1="81163" x2="24330" y2="73785"/>
                        <a14:backgroundMark x1="13839" y1="19878" x2="15402" y2="35243"/>
                        <a14:backgroundMark x1="15402" y1="35243" x2="18527" y2="43142"/>
                        <a14:backgroundMark x1="18527" y1="43142" x2="18304" y2="307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5539" y="2381638"/>
            <a:ext cx="3089434" cy="397212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5CDC689-C1F8-BAD1-CCBC-68D1D2FE35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1987" y1="30295" x2="34710" y2="19792"/>
                        <a14:foregroundMark x1="34710" y1="19792" x2="45647" y2="15799"/>
                        <a14:foregroundMark x1="45647" y1="15799" x2="57589" y2="14410"/>
                        <a14:foregroundMark x1="57589" y1="14410" x2="65402" y2="18750"/>
                        <a14:foregroundMark x1="65402" y1="18750" x2="71094" y2="25434"/>
                        <a14:foregroundMark x1="71094" y1="25434" x2="75335" y2="57378"/>
                        <a14:foregroundMark x1="75335" y1="57378" x2="70647" y2="64323"/>
                        <a14:foregroundMark x1="70647" y1="64323" x2="52567" y2="73090"/>
                        <a14:foregroundMark x1="52567" y1="73090" x2="29353" y2="75608"/>
                        <a14:foregroundMark x1="29353" y1="75608" x2="21763" y2="72309"/>
                        <a14:foregroundMark x1="21763" y1="72309" x2="15960" y2="17795"/>
                        <a14:foregroundMark x1="15960" y1="17795" x2="23772" y2="12413"/>
                        <a14:foregroundMark x1="23772" y1="12413" x2="38058" y2="9983"/>
                        <a14:foregroundMark x1="38058" y1="9983" x2="57813" y2="12760"/>
                        <a14:foregroundMark x1="57813" y1="12760" x2="74888" y2="21354"/>
                        <a14:foregroundMark x1="61719" y1="46354" x2="62054" y2="52951"/>
                        <a14:foregroundMark x1="62054" y1="52951" x2="57031" y2="58507"/>
                        <a14:foregroundMark x1="57031" y1="58507" x2="57031" y2="58854"/>
                        <a14:foregroundMark x1="68080" y1="57465" x2="58147" y2="58160"/>
                        <a14:foregroundMark x1="58147" y1="58160" x2="50335" y2="62153"/>
                        <a14:foregroundMark x1="50335" y1="62153" x2="49888" y2="63021"/>
                        <a14:foregroundMark x1="12723" y1="37500" x2="20201" y2="63368"/>
                        <a14:foregroundMark x1="23438" y1="71701" x2="27344" y2="80295"/>
                        <a14:foregroundMark x1="16629" y1="69444" x2="25781" y2="81337"/>
                        <a14:foregroundMark x1="25781" y1="81337" x2="29911" y2="82205"/>
                        <a14:foregroundMark x1="15290" y1="58854" x2="15290" y2="61979"/>
                        <a14:foregroundMark x1="15290" y1="61632" x2="15290" y2="65278"/>
                        <a14:foregroundMark x1="12054" y1="37500" x2="14844" y2="59722"/>
                        <a14:foregroundMark x1="14509" y1="53038" x2="14509" y2="61372"/>
                        <a14:foregroundMark x1="13839" y1="60590" x2="14509" y2="67361"/>
                        <a14:foregroundMark x1="14509" y1="67361" x2="15290" y2="68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109" y="2620417"/>
            <a:ext cx="3089434" cy="39721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E690C4-74BC-9EE1-1966-C9C6E153750C}"/>
              </a:ext>
            </a:extLst>
          </p:cNvPr>
          <p:cNvSpPr txBox="1"/>
          <p:nvPr/>
        </p:nvSpPr>
        <p:spPr>
          <a:xfrm>
            <a:off x="1893384" y="6103574"/>
            <a:ext cx="4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G" sz="2800" dirty="0">
                <a:solidFill>
                  <a:schemeClr val="bg1"/>
                </a:solidFill>
              </a:rPr>
              <a:t>А.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CDF0E-DC15-4A7C-CF3D-77CEC8729D15}"/>
              </a:ext>
            </a:extLst>
          </p:cNvPr>
          <p:cNvSpPr txBox="1"/>
          <p:nvPr/>
        </p:nvSpPr>
        <p:spPr>
          <a:xfrm>
            <a:off x="12649544" y="6228606"/>
            <a:ext cx="557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B.</a:t>
            </a:r>
            <a:endParaRPr lang="ru-K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0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9770" y="-2620825"/>
            <a:ext cx="9238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Преимущества нашего устройства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39117" y="-13736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PRINTER – это не просто принтер. Это революция в сфере печати: доступная, удобная и экологичная.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-3176044" y="4004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Компактность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-3978116" y="45811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Устройство занимает минимум места, идеально для дома и офиса.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681343" y="9110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Скорость печати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109903" y="1060585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печать документов, экономия времени и усилий.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603794" y="3490100"/>
            <a:ext cx="3415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Высокое качество печати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7029806" y="529687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Четкие, яркие и красочные документы, идеальные для любых целей.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9F73E1E-5A60-A348-E363-F48CE38173A5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2286B-3AA0-033E-5493-71A058AB8061}"/>
              </a:ext>
            </a:extLst>
          </p:cNvPr>
          <p:cNvSpPr txBox="1"/>
          <p:nvPr/>
        </p:nvSpPr>
        <p:spPr>
          <a:xfrm>
            <a:off x="3118543" y="3342257"/>
            <a:ext cx="7960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G" sz="6600" dirty="0">
                <a:solidFill>
                  <a:schemeClr val="bg1">
                    <a:lumMod val="95000"/>
                  </a:schemeClr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3484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9770" y="-2620825"/>
            <a:ext cx="9238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Преимущества нашего устройства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39117" y="-13736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PRINTER – это не просто принтер. Это революция в сфере печати: доступная, удобная и экологичная.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-3176044" y="4004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Компактность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-3978116" y="45811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Устройство занимает минимум места, идеально для дома и офиса.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681343" y="9110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Скорость печати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109903" y="1060585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печать документов, экономия времени и усилий.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603794" y="3490100"/>
            <a:ext cx="3415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Высокое качество печати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7029806" y="529687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Четкие, яркие и красочные документы, идеальные для любых целей.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9F73E1E-5A60-A348-E363-F48CE38173A5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2286B-3AA0-033E-5493-71A058AB8061}"/>
              </a:ext>
            </a:extLst>
          </p:cNvPr>
          <p:cNvSpPr txBox="1"/>
          <p:nvPr/>
        </p:nvSpPr>
        <p:spPr>
          <a:xfrm>
            <a:off x="3580110" y="-2119788"/>
            <a:ext cx="7960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G" sz="6600" dirty="0">
                <a:solidFill>
                  <a:schemeClr val="bg1">
                    <a:lumMod val="95000"/>
                  </a:schemeClr>
                </a:solidFill>
              </a:rPr>
              <a:t>Спасибо за внимание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9C9C74-09C6-42EA-4362-4E37BB5E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10" y="-110490"/>
            <a:ext cx="6967387" cy="84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4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34D7024-780B-6F78-1FE3-ED4EB3F136F5}"/>
              </a:ext>
            </a:extLst>
          </p:cNvPr>
          <p:cNvSpPr/>
          <p:nvPr/>
        </p:nvSpPr>
        <p:spPr>
          <a:xfrm>
            <a:off x="12538364" y="7382471"/>
            <a:ext cx="1870363" cy="6947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923349"/>
            <a:ext cx="5486400" cy="43062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618053"/>
            <a:ext cx="75709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Проблема, которую мы решаем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6527" y="2359581"/>
            <a:ext cx="7570946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Традиционная печать – это медленный, дорогой и неудобный процесс. Доступность принтеров ограничена, а очереди в копировальных центрах отнимают драгоценное время.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6527" y="3691057"/>
            <a:ext cx="3673197" cy="2029301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8818" y="3923348"/>
            <a:ext cx="282856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Длительные очереди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18818" y="4409361"/>
            <a:ext cx="3208615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Люди тратят ценные минуты, ожидая своей очереди.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92015" y="3691057"/>
            <a:ext cx="3673197" cy="2029301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3856" y="3826678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400" dirty="0">
                <a:solidFill>
                  <a:schemeClr val="bg1"/>
                </a:solidFill>
              </a:rPr>
              <a:t>Заполнения документов</a:t>
            </a:r>
            <a:endParaRPr lang="ru-RU" sz="2400" dirty="0">
              <a:solidFill>
                <a:schemeClr val="bg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16567" y="4312691"/>
            <a:ext cx="3208615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1800" dirty="0">
                <a:solidFill>
                  <a:schemeClr val="bg1"/>
                </a:solidFill>
              </a:rPr>
              <a:t>больших временных затратах и сложности соблюдения юридических требований.</a:t>
            </a:r>
            <a:endParaRPr lang="ru-RU" sz="1800" dirty="0">
              <a:solidFill>
                <a:schemeClr val="bg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86527" y="5945029"/>
            <a:ext cx="7570946" cy="1669732"/>
          </a:xfrm>
          <a:prstGeom prst="roundRect">
            <a:avLst>
              <a:gd name="adj" fmla="val 565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8818" y="6177320"/>
            <a:ext cx="3653314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Ограниченная доступность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18818" y="6663333"/>
            <a:ext cx="710636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всегда есть возможность воспользоваться принтером, когда это необходимо.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3FC936-4610-5375-7224-AAAC6CFF0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144000" y="-1"/>
            <a:ext cx="5486399" cy="39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FB4AB5-A425-2F2C-2AF0-6E707C86E664}"/>
              </a:ext>
            </a:extLst>
          </p:cNvPr>
          <p:cNvSpPr/>
          <p:nvPr/>
        </p:nvSpPr>
        <p:spPr>
          <a:xfrm>
            <a:off x="12778232" y="7543800"/>
            <a:ext cx="1852167" cy="623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135" y="40447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297" y="2792933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ONLINE PRINTER: Революция в печати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71298" y="522951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PRINTER – инновационный стартап, который меняет мир публичных услуг печати. Наше устройство – это компактный куб, который печатает документы формата А4 через веб-сайт.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6225659"/>
            <a:ext cx="9680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ru-RU" sz="2200" b="1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F88572-112A-DA0E-D701-2D77A0C94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81" y="560486"/>
            <a:ext cx="1825038" cy="14519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4618A0-0CDB-B7EC-6369-3B742E18A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994" y="542877"/>
            <a:ext cx="4559419" cy="1798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E3323-A4DC-5CE7-9891-5433AD20C93D}"/>
              </a:ext>
            </a:extLst>
          </p:cNvPr>
          <p:cNvSpPr txBox="1"/>
          <p:nvPr/>
        </p:nvSpPr>
        <p:spPr>
          <a:xfrm>
            <a:off x="834513" y="7074286"/>
            <a:ext cx="313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G" dirty="0">
                <a:solidFill>
                  <a:schemeClr val="bg1"/>
                </a:solidFill>
              </a:rPr>
              <a:t>0558212040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Эркинов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Амантур</a:t>
            </a:r>
            <a:endParaRPr lang="ru-KG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@amantur555</a:t>
            </a:r>
            <a:endParaRPr lang="ru-KG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36CD73-8371-2D49-0DED-F9FF86627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9840" y="83126"/>
            <a:ext cx="5750559" cy="8146473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56103705-6270-EBAB-EA95-5B9A10AB07AA}"/>
              </a:ext>
            </a:extLst>
          </p:cNvPr>
          <p:cNvSpPr/>
          <p:nvPr/>
        </p:nvSpPr>
        <p:spPr>
          <a:xfrm>
            <a:off x="-3918477" y="1778282"/>
            <a:ext cx="3673197" cy="2029301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798B8D7A-D525-08A4-1AEA-3753CC61C3E3}"/>
              </a:ext>
            </a:extLst>
          </p:cNvPr>
          <p:cNvSpPr/>
          <p:nvPr/>
        </p:nvSpPr>
        <p:spPr>
          <a:xfrm>
            <a:off x="671297" y="8476682"/>
            <a:ext cx="7570946" cy="1669732"/>
          </a:xfrm>
          <a:prstGeom prst="roundRect">
            <a:avLst>
              <a:gd name="adj" fmla="val 565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914DD6FC-4947-4CB8-655B-FB99F4FE1122}"/>
              </a:ext>
            </a:extLst>
          </p:cNvPr>
          <p:cNvSpPr/>
          <p:nvPr/>
        </p:nvSpPr>
        <p:spPr>
          <a:xfrm>
            <a:off x="4449507" y="-2206219"/>
            <a:ext cx="3673197" cy="2029301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4CF3590-F917-9574-4078-76E161049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8765032" y="-4450081"/>
            <a:ext cx="5486399" cy="3923347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16DDD1A5-10A2-66DD-BB07-9AD71B9129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0400" y="7993288"/>
            <a:ext cx="5486400" cy="430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1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834"/>
            <a:ext cx="14630400" cy="25198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4995" y="3162013"/>
            <a:ext cx="6813232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ru-RU" sz="41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Как это все работает: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473" y="4159687"/>
            <a:ext cx="1316545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473" y="4965263"/>
            <a:ext cx="470892" cy="47089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2020" y="5043726"/>
            <a:ext cx="9167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582670" y="4986099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ru-RU" sz="2050" dirty="0">
                <a:solidFill>
                  <a:schemeClr val="bg1"/>
                </a:solidFill>
              </a:rPr>
              <a:t>Отправка документов</a:t>
            </a:r>
            <a:endParaRPr lang="en-US" sz="205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582670" y="5650676"/>
            <a:ext cx="2990109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ru-RU" sz="1600" dirty="0">
                <a:solidFill>
                  <a:schemeClr val="bg1"/>
                </a:solidFill>
              </a:rPr>
              <a:t>По </a:t>
            </a:r>
            <a:r>
              <a:rPr lang="en-US" sz="1600" dirty="0" err="1">
                <a:solidFill>
                  <a:schemeClr val="bg1"/>
                </a:solidFill>
              </a:rPr>
              <a:t>qr</a:t>
            </a:r>
            <a:r>
              <a:rPr lang="en-US" sz="1600" dirty="0">
                <a:solidFill>
                  <a:schemeClr val="bg1"/>
                </a:solidFill>
              </a:rPr>
              <a:t>-code</a:t>
            </a:r>
            <a:r>
              <a:rPr lang="ru-RU" sz="1600" dirty="0">
                <a:solidFill>
                  <a:schemeClr val="bg1"/>
                </a:solidFill>
              </a:rPr>
              <a:t> заходите на сайт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ru-RU" sz="1600" dirty="0">
                <a:solidFill>
                  <a:schemeClr val="bg1"/>
                </a:solidFill>
              </a:rPr>
              <a:t>и отправляете документ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5406150" y="4902250"/>
            <a:ext cx="470892" cy="38606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 flipH="1">
            <a:off x="5406150" y="4978241"/>
            <a:ext cx="47089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6257936" y="4954972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ru-RU" sz="2050" dirty="0">
                <a:solidFill>
                  <a:srgbClr val="E5E0DF"/>
                </a:solidFill>
                <a:cs typeface="Poppins" pitchFamily="34" charset="-120"/>
              </a:rPr>
              <a:t>Плата за услугу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963012" y="5441242"/>
            <a:ext cx="320612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ru-RU" sz="1600" dirty="0">
                <a:solidFill>
                  <a:schemeClr val="bg1"/>
                </a:solidFill>
              </a:rPr>
              <a:t>Сайт скажет сколько будет стоит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ru-RU" sz="1600" dirty="0">
                <a:solidFill>
                  <a:schemeClr val="bg1"/>
                </a:solidFill>
              </a:rPr>
              <a:t>ваше печать, вам надо все-</a:t>
            </a:r>
            <a:r>
              <a:rPr lang="ru-RU" sz="1600" dirty="0" err="1">
                <a:solidFill>
                  <a:schemeClr val="bg1"/>
                </a:solidFill>
              </a:rPr>
              <a:t>волишь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ru-RU" sz="1600" dirty="0">
                <a:solidFill>
                  <a:schemeClr val="bg1"/>
                </a:solidFill>
              </a:rPr>
              <a:t>отправить средства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834605" y="4893290"/>
            <a:ext cx="470892" cy="47089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78194" y="4978241"/>
            <a:ext cx="183713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0722380" y="4880253"/>
            <a:ext cx="155028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ru-RU" sz="2050" dirty="0">
                <a:solidFill>
                  <a:schemeClr val="bg1"/>
                </a:solidFill>
              </a:rPr>
              <a:t>Получение документа </a:t>
            </a:r>
            <a:endParaRPr lang="en-US" sz="205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57980" y="5478881"/>
            <a:ext cx="343569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ru-RU" sz="1600" dirty="0">
                <a:solidFill>
                  <a:schemeClr val="bg1"/>
                </a:solidFill>
              </a:rPr>
              <a:t>Все готово ваш документ </a:t>
            </a:r>
            <a:r>
              <a:rPr lang="ru-RU" sz="1600" dirty="0" err="1">
                <a:solidFill>
                  <a:schemeClr val="bg1"/>
                </a:solidFill>
              </a:rPr>
              <a:t>распичатан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Shape 14"/>
          <p:cNvSpPr/>
          <p:nvPr/>
        </p:nvSpPr>
        <p:spPr>
          <a:xfrm flipH="1" flipV="1">
            <a:off x="7890747" y="7002780"/>
            <a:ext cx="45719" cy="209550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 flipH="1" flipV="1">
            <a:off x="6913126" y="9367123"/>
            <a:ext cx="1186815" cy="263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9060893" y="8934807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cs typeface="Poppins" pitchFamily="34" charset="-120"/>
              </a:rPr>
              <a:t>Ai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8488561" y="9980176"/>
            <a:ext cx="579810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роверит печать, при браке повторно распечатает. Если ошибка останется, уведомит администратора и оформит возврат.</a:t>
            </a:r>
            <a:r>
              <a:rPr lang="ru-KG" sz="1600" dirty="0">
                <a:solidFill>
                  <a:schemeClr val="bg1"/>
                </a:solidFill>
                <a:effectLst/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47DBD92-B1A4-C9BF-8B80-9B7194D557B9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D869E6C-AB13-E836-552A-B36D31FCB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73" y="-2145505"/>
            <a:ext cx="4559419" cy="14871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F13BACD-BDE4-C587-8E2B-28068E416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03" y="-2429175"/>
            <a:ext cx="1825038" cy="145197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4E4DC9D-DEBE-CA7A-85C6-2FCC62925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9679" y="334328"/>
            <a:ext cx="5750559" cy="81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8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82403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Интеллектуальные Функции: Генерация Документов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51716"/>
            <a:ext cx="3584615" cy="4153853"/>
          </a:xfrm>
          <a:prstGeom prst="roundRect">
            <a:avLst>
              <a:gd name="adj" fmla="val 1033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3529013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Генерация Документов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4362926"/>
            <a:ext cx="3030022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Используя готовые шаблоны, наш ИИ генерирует юридические документы, такие как договоры, соглашения и доверенности.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251716"/>
            <a:ext cx="3584615" cy="4153853"/>
          </a:xfrm>
          <a:prstGeom prst="roundRect">
            <a:avLst>
              <a:gd name="adj" fmla="val 1033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35290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Анализ Договоров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4020026"/>
            <a:ext cx="303002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ИИ анализирует ключевые пункты договоров, выявляя потенциальные проблемы и предлагая улучшения.</a:t>
            </a:r>
            <a:endParaRPr lang="en-US" sz="19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ACCEA-3745-F0A9-40D5-94ED3B49D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" y="0"/>
            <a:ext cx="6086455" cy="82296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7547270-5502-E935-0DC4-2878C1F129AF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D521BD1-1FB5-5D87-7D2E-83EE837576B0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679" y="-17609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91051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Искусственный Интеллект: Улучшенная Печать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49638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3609499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496389"/>
            <a:ext cx="2782372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Проверка Орфографии и Грамматики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4673203"/>
            <a:ext cx="2782372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Искусственный интеллект автоматически проверяет текст на ошибки, гарантируя безупречное качество печати.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49638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3609499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496389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Оптимизация Формата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4330303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Наш ИИ оптимизирует формат документов, выравнивая текст и устраняя разрывы.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A60894-21FB-678E-DE85-AA5165F7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023" y="-62984"/>
            <a:ext cx="5301377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"/>
            <a:ext cx="14630400" cy="18952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662" y="2312313"/>
            <a:ext cx="10846594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 ONLINE PRINTER: Конкурентные Преимущества</a:t>
            </a:r>
            <a:endParaRPr lang="en-US" sz="2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62" y="2960846"/>
            <a:ext cx="758071" cy="12128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142" y="3112413"/>
            <a:ext cx="1684615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Доступность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1516142" y="3413879"/>
            <a:ext cx="1258359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Доступность онлайн в любое время и в любом месте.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2" y="4173736"/>
            <a:ext cx="758071" cy="12128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6142" y="4325303"/>
            <a:ext cx="1684615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Удобство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1516142" y="4626769"/>
            <a:ext cx="1258359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Простой и интуитивно понятный процесс печати.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62" y="5386626"/>
            <a:ext cx="758071" cy="12128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6142" y="5538192"/>
            <a:ext cx="1684615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Интеллект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1516142" y="5839658"/>
            <a:ext cx="1258359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Интеграция ИИ для улучшения качества печати.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662" y="6599515"/>
            <a:ext cx="758071" cy="121289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16142" y="6751082"/>
            <a:ext cx="1684615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Экономия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1516142" y="7052548"/>
            <a:ext cx="1258359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Оптимизация расходов на печать.</a:t>
            </a:r>
            <a:endParaRPr lang="en-US" sz="11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3FD409-DFF8-80E2-8660-62157FC52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3" b="90625" l="9933" r="89955">
                        <a14:foregroundMark x1="24107" y1="85677" x2="29799" y2="90538"/>
                        <a14:foregroundMark x1="29799" y1="90538" x2="67076" y2="90972"/>
                        <a14:foregroundMark x1="67076" y1="90972" x2="75446" y2="90625"/>
                        <a14:foregroundMark x1="75446" y1="90625" x2="77009" y2="89063"/>
                        <a14:foregroundMark x1="61161" y1="52865" x2="62165" y2="61198"/>
                        <a14:foregroundMark x1="62165" y1="61198" x2="64397" y2="59635"/>
                        <a14:foregroundMark x1="51339" y1="35677" x2="49777" y2="21094"/>
                        <a14:foregroundMark x1="49777" y1="21094" x2="42076" y2="18316"/>
                        <a14:foregroundMark x1="42076" y1="18316" x2="49888" y2="14757"/>
                        <a14:foregroundMark x1="49888" y1="14757" x2="58705" y2="14497"/>
                        <a14:foregroundMark x1="58705" y1="14497" x2="59487" y2="22135"/>
                        <a14:foregroundMark x1="59487" y1="22135" x2="52902" y2="26736"/>
                        <a14:foregroundMark x1="52902" y1="26736" x2="63616" y2="28125"/>
                        <a14:foregroundMark x1="63616" y1="28125" x2="34040" y2="28038"/>
                        <a14:foregroundMark x1="34040" y1="28038" x2="30134" y2="31076"/>
                        <a14:foregroundMark x1="40179" y1="31076" x2="27344" y2="29340"/>
                        <a14:foregroundMark x1="32143" y1="27691" x2="32143" y2="27691"/>
                        <a14:foregroundMark x1="28460" y1="26823" x2="23103" y2="29601"/>
                        <a14:foregroundMark x1="64063" y1="26823" x2="72545" y2="27344"/>
                        <a14:foregroundMark x1="72545" y1="27344" x2="81362" y2="30035"/>
                        <a14:foregroundMark x1="18638" y1="31337" x2="25335" y2="27431"/>
                        <a14:foregroundMark x1="25335" y1="27431" x2="33594" y2="25955"/>
                        <a14:foregroundMark x1="33594" y1="25955" x2="36272" y2="26128"/>
                        <a14:foregroundMark x1="36272" y1="25694" x2="31027" y2="25174"/>
                        <a14:foregroundMark x1="70982" y1="26128" x2="66853" y2="26128"/>
                        <a14:foregroundMark x1="62388" y1="15017" x2="63281" y2="219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6268" y="2984848"/>
            <a:ext cx="2867265" cy="368648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B253DF6-8F8E-C718-167E-75D8C6578A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1362" y1="29948" x2="41853" y2="29253"/>
                        <a14:foregroundMark x1="41853" y1="29253" x2="61161" y2="31163"/>
                        <a14:foregroundMark x1="61161" y1="31163" x2="63058" y2="31944"/>
                        <a14:foregroundMark x1="73214" y1="27604" x2="64509" y2="29514"/>
                        <a14:foregroundMark x1="64509" y1="29514" x2="53348" y2="26215"/>
                        <a14:foregroundMark x1="53348" y1="26215" x2="43750" y2="25955"/>
                        <a14:foregroundMark x1="43750" y1="25955" x2="27455" y2="30382"/>
                        <a14:foregroundMark x1="27455" y1="30382" x2="27121" y2="30556"/>
                        <a14:foregroundMark x1="22768" y1="32031" x2="24330" y2="30990"/>
                        <a14:foregroundMark x1="26339" y1="31424" x2="26339" y2="31424"/>
                        <a14:foregroundMark x1="21429" y1="31510" x2="21540" y2="32292"/>
                        <a14:foregroundMark x1="77790" y1="31771" x2="77790" y2="34115"/>
                        <a14:foregroundMark x1="76451" y1="28038" x2="73103" y2="29340"/>
                        <a14:foregroundMark x1="71540" y1="26997" x2="76451" y2="29167"/>
                        <a14:foregroundMark x1="69866" y1="26997" x2="77009" y2="272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4133" y="3812583"/>
            <a:ext cx="3341768" cy="42965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53BD548-4AAE-39CA-84FC-926FDD03D5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09" b="91840" l="9821" r="89844">
                        <a14:foregroundMark x1="18862" y1="25434" x2="32701" y2="71441"/>
                        <a14:foregroundMark x1="32701" y1="71441" x2="37277" y2="77083"/>
                        <a14:foregroundMark x1="37277" y1="77083" x2="44866" y2="81250"/>
                        <a14:foregroundMark x1="44866" y1="81250" x2="54018" y2="83333"/>
                        <a14:foregroundMark x1="54018" y1="83333" x2="70201" y2="74653"/>
                        <a14:foregroundMark x1="70201" y1="74653" x2="74554" y2="68750"/>
                        <a14:foregroundMark x1="74554" y1="68750" x2="75000" y2="59201"/>
                        <a14:foregroundMark x1="67522" y1="80642" x2="64844" y2="86979"/>
                        <a14:foregroundMark x1="64844" y1="86979" x2="64844" y2="87240"/>
                        <a14:foregroundMark x1="65067" y1="87066" x2="63616" y2="91927"/>
                        <a14:foregroundMark x1="23326" y1="53038" x2="28683" y2="82378"/>
                        <a14:foregroundMark x1="80692" y1="17969" x2="80692" y2="20226"/>
                        <a14:foregroundMark x1="81473" y1="17101" x2="81473" y2="19271"/>
                        <a14:foregroundMark x1="55804" y1="10764" x2="50223" y2="9809"/>
                        <a14:backgroundMark x1="82813" y1="31250" x2="79464" y2="65191"/>
                        <a14:backgroundMark x1="21875" y1="67448" x2="22321" y2="81163"/>
                        <a14:backgroundMark x1="22321" y1="81163" x2="24330" y2="73785"/>
                        <a14:backgroundMark x1="13839" y1="19878" x2="15402" y2="35243"/>
                        <a14:backgroundMark x1="15402" y1="35243" x2="18527" y2="43142"/>
                        <a14:backgroundMark x1="18527" y1="43142" x2="18304" y2="307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3826" y="2422529"/>
            <a:ext cx="3089434" cy="3972129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C7A158C-7BA6-8065-2973-EE5C170E1890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355" y="616744"/>
            <a:ext cx="6673810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Наша целевая аудитория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69355" y="1651397"/>
            <a:ext cx="75780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PRINTER подходит для широкой аудитории, от студентов и фрилансеров до офисных работников и малого бизнеса.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355" y="2618780"/>
            <a:ext cx="559237" cy="5592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69355" y="340173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Студенты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69355" y="3885486"/>
            <a:ext cx="362128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Удобная и доступная печать учебных материалов.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159" y="2618780"/>
            <a:ext cx="559237" cy="5592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26159" y="340173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Бизнесмены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26159" y="3885486"/>
            <a:ext cx="362128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печать деловых документов и презентаций.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355" y="5272445"/>
            <a:ext cx="559237" cy="5592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69355" y="605540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Семьи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269355" y="6539151"/>
            <a:ext cx="3621286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Простая и доступная печать фотографий и домашних документов.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159" y="5272445"/>
            <a:ext cx="559237" cy="55923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26159" y="605540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Фрилансеры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0226159" y="6539151"/>
            <a:ext cx="362128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Удобная печать документов для удаленной работы.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6D1419E-ABB6-55AD-E388-905128E9C212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2C35C998-6F2C-6212-4C52-D88D298AD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942135"/>
            <a:ext cx="14630400" cy="2519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834"/>
            <a:ext cx="14630400" cy="25198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010" y="3621903"/>
            <a:ext cx="6813232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 err="1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Наш</a:t>
            </a:r>
            <a:r>
              <a:rPr lang="ru-RU" sz="41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и</a:t>
            </a:r>
            <a:r>
              <a:rPr lang="en-US" sz="41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ru-RU" sz="41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ценности: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473" y="4159687"/>
            <a:ext cx="1316545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473" y="4965263"/>
            <a:ext cx="470892" cy="47089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2020" y="5043726"/>
            <a:ext cx="9167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412558" y="4965263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Доступность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412558" y="5417701"/>
            <a:ext cx="579810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Печать доступна в любое время, в любом месте, где есть интернет.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9856" y="4965263"/>
            <a:ext cx="470892" cy="47089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65469" y="5043726"/>
            <a:ext cx="17954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8099941" y="4965263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Удобство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099941" y="5417701"/>
            <a:ext cx="579810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Загружайте документы, выбирайте параметры печати и получайте готовый результат.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473" y="6531888"/>
            <a:ext cx="470892" cy="47089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6062" y="6610350"/>
            <a:ext cx="183713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412558" y="6531888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Экономичность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412558" y="6984325"/>
            <a:ext cx="579810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Печать доступна по конкурентоспособным ценам с удобными тарифными планами.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9856" y="6531888"/>
            <a:ext cx="470892" cy="47089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59040" y="6610350"/>
            <a:ext cx="19240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8099941" y="6531888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cs typeface="Poppins" pitchFamily="34" charset="-120"/>
              </a:rPr>
              <a:t>Ai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8099941" y="6984325"/>
            <a:ext cx="579810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роверит печать, при браке повторно распечатает. Если ошибка останется, уведомит администратора и оформит возврат.</a:t>
            </a:r>
            <a:r>
              <a:rPr lang="ru-KG" sz="1600" dirty="0">
                <a:solidFill>
                  <a:schemeClr val="bg1"/>
                </a:solidFill>
                <a:effectLst/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47DBD92-B1A4-C9BF-8B80-9B7194D557B9}"/>
              </a:ext>
            </a:extLst>
          </p:cNvPr>
          <p:cNvSpPr/>
          <p:nvPr/>
        </p:nvSpPr>
        <p:spPr>
          <a:xfrm>
            <a:off x="12801600" y="7653933"/>
            <a:ext cx="1734671" cy="5756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G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D869E6C-AB13-E836-552A-B36D31FCB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73" y="-2145505"/>
            <a:ext cx="4559419" cy="14871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F13BACD-BDE4-C587-8E2B-28068E416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03" y="-2429175"/>
            <a:ext cx="1825038" cy="145197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4E4DC9D-DEBE-CA7A-85C6-2FCC62925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9679" y="334328"/>
            <a:ext cx="5750559" cy="8146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15511</TotalTime>
  <Words>1216</Words>
  <Application>Microsoft Macintosh PowerPoint</Application>
  <PresentationFormat>Произвольный</PresentationFormat>
  <Paragraphs>490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Times New Roman</vt:lpstr>
      <vt:lpstr>Spline Sans Bold</vt:lpstr>
      <vt:lpstr>Calibri</vt:lpstr>
      <vt:lpstr>Barlow</vt:lpstr>
      <vt:lpstr>Roboto</vt:lpstr>
      <vt:lpstr>Poppins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Амантур Эркинов</cp:lastModifiedBy>
  <cp:revision>16</cp:revision>
  <dcterms:created xsi:type="dcterms:W3CDTF">2024-09-19T11:03:03Z</dcterms:created>
  <dcterms:modified xsi:type="dcterms:W3CDTF">2025-02-01T11:40:06Z</dcterms:modified>
</cp:coreProperties>
</file>